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08" r:id="rId5"/>
    <p:sldId id="259" r:id="rId6"/>
    <p:sldId id="260" r:id="rId7"/>
    <p:sldId id="293" r:id="rId8"/>
    <p:sldId id="261" r:id="rId9"/>
    <p:sldId id="292" r:id="rId10"/>
    <p:sldId id="262" r:id="rId11"/>
    <p:sldId id="284" r:id="rId12"/>
    <p:sldId id="263" r:id="rId13"/>
    <p:sldId id="264" r:id="rId14"/>
    <p:sldId id="265" r:id="rId15"/>
    <p:sldId id="266" r:id="rId16"/>
    <p:sldId id="267" r:id="rId17"/>
    <p:sldId id="294" r:id="rId18"/>
    <p:sldId id="295" r:id="rId19"/>
    <p:sldId id="296" r:id="rId20"/>
    <p:sldId id="297" r:id="rId21"/>
    <p:sldId id="268" r:id="rId22"/>
    <p:sldId id="289" r:id="rId23"/>
    <p:sldId id="290" r:id="rId24"/>
    <p:sldId id="288" r:id="rId25"/>
    <p:sldId id="269" r:id="rId26"/>
    <p:sldId id="270" r:id="rId27"/>
    <p:sldId id="271" r:id="rId28"/>
    <p:sldId id="272" r:id="rId29"/>
    <p:sldId id="273" r:id="rId30"/>
    <p:sldId id="299" r:id="rId31"/>
    <p:sldId id="298" r:id="rId32"/>
    <p:sldId id="286" r:id="rId33"/>
    <p:sldId id="275" r:id="rId34"/>
    <p:sldId id="291" r:id="rId35"/>
    <p:sldId id="276" r:id="rId36"/>
    <p:sldId id="300" r:id="rId37"/>
    <p:sldId id="277" r:id="rId38"/>
    <p:sldId id="278" r:id="rId39"/>
    <p:sldId id="279" r:id="rId40"/>
    <p:sldId id="280" r:id="rId41"/>
    <p:sldId id="302" r:id="rId42"/>
    <p:sldId id="301" r:id="rId43"/>
    <p:sldId id="282" r:id="rId44"/>
    <p:sldId id="303" r:id="rId45"/>
    <p:sldId id="304" r:id="rId46"/>
    <p:sldId id="305" r:id="rId47"/>
    <p:sldId id="307" r:id="rId48"/>
    <p:sldId id="309" r:id="rId49"/>
    <p:sldId id="310" r:id="rId50"/>
    <p:sldId id="311" r:id="rId51"/>
    <p:sldId id="315" r:id="rId52"/>
    <p:sldId id="317" r:id="rId53"/>
    <p:sldId id="318" r:id="rId54"/>
    <p:sldId id="306" r:id="rId55"/>
    <p:sldId id="312" r:id="rId56"/>
    <p:sldId id="313" r:id="rId57"/>
    <p:sldId id="283" r:id="rId58"/>
    <p:sldId id="287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7" d="100"/>
          <a:sy n="77" d="100"/>
        </p:scale>
        <p:origin x="-156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interSettings" Target="printerSettings/printerSettings1.bin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5678-EE20-4FA5-88E2-6E0BD67A2E26}" type="datetime1">
              <a:rPr lang="en-US" smtClean="0"/>
              <a:t>8/5/13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1B39-B140-43FE-96DB-472A2B59CE7C}" type="datetime1">
              <a:rPr lang="en-US" smtClean="0"/>
              <a:t>8/5/13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0BB2-27C5-458B-ABCE-839C88CF47CE}" type="datetime1">
              <a:rPr lang="en-US" smtClean="0"/>
              <a:t>8/5/13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738E-8962-435F-8C43-147B8DD7E819}" type="datetime1">
              <a:rPr lang="en-US" smtClean="0"/>
              <a:t>8/5/13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EA93-55E7-4DA9-90C2-089A26EEFEC4}" type="datetime1">
              <a:rPr lang="en-US" smtClean="0"/>
              <a:t>8/5/13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F3C7-6809-4F39-BD67-A75817BDDE0A}" type="datetime1">
              <a:rPr lang="en-US" smtClean="0"/>
              <a:t>8/5/13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EB24-CE78-465C-A726-91D0868FA48F}" type="datetime1">
              <a:rPr lang="en-US" smtClean="0"/>
              <a:t>8/5/13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ADF0-1749-4E8B-9691-B44A5F8C0895}" type="datetime1">
              <a:rPr lang="en-US" smtClean="0"/>
              <a:t>8/5/13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F628A-A867-4937-BBE5-207DB6F9C51A}" type="datetime1">
              <a:rPr lang="en-US" smtClean="0"/>
              <a:t>8/5/13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BBB94-68E6-4675-A946-F1C5994EDBD7}" type="datetime1">
              <a:rPr lang="en-US" smtClean="0"/>
              <a:t>8/5/13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B8377-21E3-4835-B75D-4E2847E2750F}" type="datetime1">
              <a:rPr lang="en-US" smtClean="0"/>
              <a:t>8/5/13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0C4986D-6BE9-4264-908F-02DB36FD8D6C}" type="datetime1">
              <a:rPr lang="en-US" smtClean="0"/>
              <a:t>8/5/13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r>
              <a:rPr lang="en-US" smtClean="0"/>
              <a:t>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7" Type="http://schemas.openxmlformats.org/officeDocument/2006/relationships/image" Target="../media/image26.emf"/><Relationship Id="rId8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Relationship Id="rId3" Type="http://schemas.openxmlformats.org/officeDocument/2006/relationships/image" Target="../media/image3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5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g"/><Relationship Id="rId3" Type="http://schemas.openxmlformats.org/officeDocument/2006/relationships/image" Target="../media/image53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g"/><Relationship Id="rId3" Type="http://schemas.openxmlformats.org/officeDocument/2006/relationships/image" Target="../media/image55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g"/><Relationship Id="rId3" Type="http://schemas.openxmlformats.org/officeDocument/2006/relationships/image" Target="../media/image57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7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2"/>
            <a:ext cx="7772400" cy="3078622"/>
          </a:xfrm>
        </p:spPr>
        <p:txBody>
          <a:bodyPr/>
          <a:lstStyle/>
          <a:p>
            <a:r>
              <a:rPr lang="en-US" sz="4800" dirty="0"/>
              <a:t>Online boosting algorithm based on two-phase SVM training and </a:t>
            </a:r>
            <a:r>
              <a:rPr lang="en-US" sz="4800" dirty="0" smtClean="0"/>
              <a:t>its application </a:t>
            </a:r>
            <a:r>
              <a:rPr lang="en-US" sz="4800" dirty="0"/>
              <a:t>to image processing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Yugov </a:t>
            </a:r>
            <a:r>
              <a:rPr lang="en-US" dirty="0" err="1" smtClean="0"/>
              <a:t>Vsevolod</a:t>
            </a:r>
            <a:endParaRPr lang="en-US" dirty="0" smtClean="0"/>
          </a:p>
          <a:p>
            <a:r>
              <a:rPr lang="en-US" dirty="0" err="1" smtClean="0"/>
              <a:t>Kumazawa</a:t>
            </a:r>
            <a:r>
              <a:rPr lang="en-US" dirty="0" smtClean="0"/>
              <a:t> Lab</a:t>
            </a:r>
          </a:p>
          <a:p>
            <a:r>
              <a:rPr lang="en-US" dirty="0" smtClean="0"/>
              <a:t>Tokyo Institute of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590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6833"/>
            <a:ext cx="8229600" cy="1600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tx1"/>
                </a:solidFill>
              </a:rPr>
              <a:t>Support Vector Machines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Stochastic Gradient Descent based methods (online)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00" y="1977033"/>
            <a:ext cx="7662561" cy="1622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913" y="3599693"/>
            <a:ext cx="5677796" cy="129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70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Support Vector Machines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Stochastic Gradient Descent based methods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00" y="1977033"/>
            <a:ext cx="7662561" cy="16226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319" y="3634792"/>
            <a:ext cx="4758978" cy="1084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93665" y="3424751"/>
            <a:ext cx="1705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Gradient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5317525"/>
            <a:ext cx="5288647" cy="8444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8200" y="4870907"/>
            <a:ext cx="3377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Stochastic gradient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19190">
            <a:off x="4912010" y="4178298"/>
            <a:ext cx="406400" cy="140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765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Support Vector Machines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Norma [</a:t>
            </a:r>
            <a:r>
              <a:rPr lang="en-US" sz="3200" dirty="0" err="1" smtClean="0">
                <a:solidFill>
                  <a:schemeClr val="tx1"/>
                </a:solidFill>
              </a:rPr>
              <a:t>Kivinen</a:t>
            </a:r>
            <a:r>
              <a:rPr lang="en-US" sz="3200" dirty="0" smtClean="0">
                <a:solidFill>
                  <a:schemeClr val="tx1"/>
                </a:solidFill>
              </a:rPr>
              <a:t> 2004]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457200" y="3703037"/>
            <a:ext cx="4040188" cy="6096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Pros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"/>
          </p:nvPr>
        </p:nvSpPr>
        <p:spPr>
          <a:xfrm>
            <a:off x="4672584" y="3703037"/>
            <a:ext cx="4041775" cy="6096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Cons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3"/>
          </p:nvPr>
        </p:nvSpPr>
        <p:spPr>
          <a:xfrm>
            <a:off x="457200" y="4312637"/>
            <a:ext cx="4041648" cy="181384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Very easy to calculate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Asymptotic convergence to the optimum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Supports various loss function for different applications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Can easily incorporate kernels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4" name="Content Placeholder 23"/>
          <p:cNvSpPr>
            <a:spLocks noGrp="1"/>
          </p:cNvSpPr>
          <p:nvPr>
            <p:ph sz="quarter" idx="14"/>
          </p:nvPr>
        </p:nvSpPr>
        <p:spPr>
          <a:xfrm>
            <a:off x="4672584" y="4312637"/>
            <a:ext cx="4041648" cy="181339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The convergence rate is quadratic, which is bad for larger datasets.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15" y="1600199"/>
            <a:ext cx="1016567" cy="5680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876" y="1600200"/>
            <a:ext cx="3826483" cy="101076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14" y="2369668"/>
            <a:ext cx="2733579" cy="5193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714" y="3035965"/>
            <a:ext cx="5240101" cy="71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23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Support Vector Machines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 err="1" smtClean="0">
                <a:solidFill>
                  <a:schemeClr val="tx1"/>
                </a:solidFill>
              </a:rPr>
              <a:t>Pegasos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0866" y="1655285"/>
            <a:ext cx="2755933" cy="3464008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Pros: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Convergence much faster than NORMA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Cons: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need to calculate norm of the weights vector on each iteration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Change of the loss function leads to unpredictable convergence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1287172" cy="7193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44" y="2927812"/>
            <a:ext cx="4963108" cy="11754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2574" y="1836541"/>
            <a:ext cx="1073792" cy="3849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400269"/>
            <a:ext cx="4849388" cy="6423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9736" y="1655284"/>
            <a:ext cx="899908" cy="6642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43" y="4138707"/>
            <a:ext cx="3860801" cy="20162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5043948"/>
            <a:ext cx="1568191" cy="482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503020" y="5119292"/>
            <a:ext cx="1691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Projection step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310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Support Vector Machines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Introducing Mercer kernels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86745"/>
            <a:ext cx="8229600" cy="3139418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To introduce nonlinearity, kernel trick is used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Kernels must conform to Mercer’s condition (i.e. positive definite kernels), otherwise convergence is not guaranteed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Many different kernels (including non-analytic kernel matrices) are possible for a wide variety of problems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 trick can be relatively easily incorporated into learning algorithms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418" y="2034768"/>
            <a:ext cx="5547726" cy="95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493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Support Vector Machines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Drawbacks of Kernel SVM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Increased VC dimension lead to looser bound on the generalization error.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In order to calculate classification function, multiple evaluations of (nonlinear) kernel function are necessary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Also, a large amount of the weights and input vectors have to be stored for calculation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Reducing the amount of stored vectors results in the quickly reducing accuracy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911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sz="3200" dirty="0" smtClean="0"/>
              <a:t>Introducing boosting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Boosting combines several weak classifiers (with low accuracy) into a stronger one.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Usually uses linear combination of weak classifier’s output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Several good boosting algorithms exist (</a:t>
            </a:r>
            <a:r>
              <a:rPr lang="en-US" dirty="0" err="1" smtClean="0">
                <a:solidFill>
                  <a:srgbClr val="000000"/>
                </a:solidFill>
              </a:rPr>
              <a:t>adaBoost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r>
              <a:rPr lang="en-US" dirty="0" err="1" smtClean="0">
                <a:solidFill>
                  <a:srgbClr val="000000"/>
                </a:solidFill>
              </a:rPr>
              <a:t>LPBoost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Recently, several algorithms for online boosting were also developed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Boosting problem is closely related to SVM, although the loss functions are different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024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8678"/>
          </a:xfrm>
        </p:spPr>
        <p:txBody>
          <a:bodyPr/>
          <a:lstStyle/>
          <a:p>
            <a:r>
              <a:rPr lang="en-US" dirty="0" smtClean="0"/>
              <a:t>Boosting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24439"/>
            <a:ext cx="8229600" cy="4525963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Boosting combines several weak classifiers (with low accuracy) into a stronger one.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Usually uses linear combination of weak classifier’s output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Several good boosting algorithms exist (</a:t>
            </a:r>
            <a:r>
              <a:rPr lang="en-US" dirty="0" err="1" smtClean="0">
                <a:solidFill>
                  <a:srgbClr val="000000"/>
                </a:solidFill>
              </a:rPr>
              <a:t>adaBoost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r>
              <a:rPr lang="en-US" dirty="0" err="1" smtClean="0">
                <a:solidFill>
                  <a:srgbClr val="000000"/>
                </a:solidFill>
              </a:rPr>
              <a:t>LPBoost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Recently, several algorithms for online boosting were also developed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Boosting problem is closely related to SVM, although the loss functions are different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29822"/>
            <a:ext cx="3909348" cy="10946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743" y="1215244"/>
            <a:ext cx="4143057" cy="32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27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07094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greedy algorithm formulated by </a:t>
            </a:r>
            <a:r>
              <a:rPr lang="en-US" dirty="0" err="1"/>
              <a:t>Yoav</a:t>
            </a:r>
            <a:r>
              <a:rPr lang="en-US" dirty="0"/>
              <a:t> Freund and Robert </a:t>
            </a:r>
            <a:r>
              <a:rPr lang="en-US" dirty="0" err="1" smtClean="0"/>
              <a:t>Schapire</a:t>
            </a:r>
            <a:endParaRPr lang="en-US" dirty="0" smtClean="0"/>
          </a:p>
          <a:p>
            <a:r>
              <a:rPr lang="en-US" dirty="0" smtClean="0"/>
              <a:t>Very effective and well-analyzed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88" y="3035300"/>
            <a:ext cx="2806258" cy="5043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038" y="2819012"/>
            <a:ext cx="3880129" cy="7881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975100"/>
            <a:ext cx="2833862" cy="853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3815" y="4320200"/>
            <a:ext cx="37973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06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Online boosting (</a:t>
            </a:r>
            <a:r>
              <a:rPr lang="en-US" sz="4400" dirty="0" err="1" smtClean="0"/>
              <a:t>Grabner</a:t>
            </a:r>
            <a:r>
              <a:rPr lang="en-US" sz="4400" dirty="0" smtClean="0"/>
              <a:t> </a:t>
            </a:r>
            <a:r>
              <a:rPr lang="en-US" sz="4400" dirty="0" err="1" smtClean="0"/>
              <a:t>et.al</a:t>
            </a:r>
            <a:r>
              <a:rPr lang="en-US" sz="4400" dirty="0" smtClean="0"/>
              <a:t>.)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48418"/>
            <a:ext cx="8229600" cy="1277424"/>
          </a:xfrm>
        </p:spPr>
        <p:txBody>
          <a:bodyPr/>
          <a:lstStyle/>
          <a:p>
            <a:r>
              <a:rPr lang="en-US" dirty="0" smtClean="0"/>
              <a:t>Fixed number of classifiers</a:t>
            </a:r>
          </a:p>
          <a:p>
            <a:r>
              <a:rPr lang="en-US" dirty="0" smtClean="0"/>
              <a:t>The error is approximated and refined over the iterations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522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5647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Introduction</a:t>
            </a:r>
          </a:p>
          <a:p>
            <a:r>
              <a:rPr lang="en-US" dirty="0">
                <a:solidFill>
                  <a:schemeClr val="tx1"/>
                </a:solidFill>
              </a:rPr>
              <a:t>Support Vector Machines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Primal and dual </a:t>
            </a:r>
            <a:r>
              <a:rPr lang="en-US" dirty="0" smtClean="0">
                <a:solidFill>
                  <a:schemeClr val="tx1"/>
                </a:solidFill>
              </a:rPr>
              <a:t>formulations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Offline training methods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SGD-based training methods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NORMA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Pegasos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Introducing Mercer </a:t>
            </a:r>
            <a:r>
              <a:rPr lang="en-US" dirty="0" smtClean="0">
                <a:solidFill>
                  <a:schemeClr val="tx1"/>
                </a:solidFill>
              </a:rPr>
              <a:t>kernels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Drawbacks of </a:t>
            </a:r>
            <a:r>
              <a:rPr lang="en-US" dirty="0" smtClean="0">
                <a:solidFill>
                  <a:schemeClr val="tx1"/>
                </a:solidFill>
              </a:rPr>
              <a:t>Kernels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Boosting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AdaBoost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Online boosting (</a:t>
            </a:r>
            <a:r>
              <a:rPr lang="en-US" dirty="0" err="1" smtClean="0">
                <a:solidFill>
                  <a:schemeClr val="tx1"/>
                </a:solidFill>
              </a:rPr>
              <a:t>Grabner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et.al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Our algorithm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Inspiration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Two</a:t>
            </a:r>
            <a:r>
              <a:rPr lang="en-US" dirty="0">
                <a:solidFill>
                  <a:schemeClr val="tx1"/>
                </a:solidFill>
              </a:rPr>
              <a:t>-step linear Pegasos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Illustration of convergence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Comparison to </a:t>
            </a:r>
            <a:r>
              <a:rPr lang="en-US" dirty="0" smtClean="0">
                <a:solidFill>
                  <a:schemeClr val="tx1"/>
                </a:solidFill>
              </a:rPr>
              <a:t>kernel-based SVM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Comparison to </a:t>
            </a:r>
            <a:r>
              <a:rPr lang="en-US" dirty="0" err="1" smtClean="0">
                <a:solidFill>
                  <a:schemeClr val="tx1"/>
                </a:solidFill>
              </a:rPr>
              <a:t>AdaBoost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Comparison to online boosting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Convergence on different datasets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226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Inspiration </a:t>
            </a:r>
            <a:r>
              <a:rPr lang="en-US" dirty="0" err="1" smtClean="0"/>
              <a:t>AdaBoost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goal is to use boosting-like algorithm in the online setting without limiting its flexibility</a:t>
            </a:r>
          </a:p>
          <a:p>
            <a:r>
              <a:rPr lang="en-US" dirty="0" smtClean="0"/>
              <a:t>Idea: stretch the </a:t>
            </a:r>
            <a:r>
              <a:rPr lang="en-US" dirty="0" err="1" smtClean="0"/>
              <a:t>AdaBoost</a:t>
            </a:r>
            <a:r>
              <a:rPr lang="en-US" dirty="0" smtClean="0"/>
              <a:t> update over several iterations</a:t>
            </a:r>
          </a:p>
          <a:p>
            <a:r>
              <a:rPr lang="en-US" dirty="0" smtClean="0"/>
              <a:t>Idea: </a:t>
            </a:r>
            <a:r>
              <a:rPr lang="en-US" dirty="0" err="1" smtClean="0"/>
              <a:t>AdaBoost</a:t>
            </a:r>
            <a:r>
              <a:rPr lang="en-US" dirty="0" smtClean="0"/>
              <a:t> is mathematically similar to linear SVM in the classifier space.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853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dirty="0" smtClean="0"/>
              <a:t>Idea: </a:t>
            </a:r>
            <a:r>
              <a:rPr lang="en-US" sz="3200" dirty="0" smtClean="0"/>
              <a:t>Two-step linear </a:t>
            </a:r>
            <a:r>
              <a:rPr lang="en-US" sz="3200" dirty="0" err="1"/>
              <a:t>P</a:t>
            </a:r>
            <a:r>
              <a:rPr lang="en-US" sz="3200" dirty="0" err="1" smtClean="0"/>
              <a:t>egasos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Use several linear classifiers as features for boosting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Instead of </a:t>
            </a:r>
            <a:r>
              <a:rPr lang="en-US" dirty="0" err="1" smtClean="0">
                <a:solidFill>
                  <a:srgbClr val="000000"/>
                </a:solidFill>
              </a:rPr>
              <a:t>AdaBoost</a:t>
            </a:r>
            <a:r>
              <a:rPr lang="en-US" dirty="0" smtClean="0">
                <a:solidFill>
                  <a:srgbClr val="000000"/>
                </a:solidFill>
              </a:rPr>
              <a:t>, use an online training algorithm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Both Norma and </a:t>
            </a:r>
            <a:r>
              <a:rPr lang="en-US" dirty="0" err="1" smtClean="0">
                <a:solidFill>
                  <a:srgbClr val="000000"/>
                </a:solidFill>
              </a:rPr>
              <a:t>Pegasos</a:t>
            </a:r>
            <a:r>
              <a:rPr lang="en-US" dirty="0" smtClean="0">
                <a:solidFill>
                  <a:srgbClr val="000000"/>
                </a:solidFill>
              </a:rPr>
              <a:t> can be used for linear training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Due to the similarity of boosting and SVM, the same methods can be applied to training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Conclusion: create a rapid two-step training algorithm utilizing </a:t>
            </a:r>
            <a:r>
              <a:rPr lang="en-US" dirty="0" err="1" smtClean="0">
                <a:solidFill>
                  <a:srgbClr val="000000"/>
                </a:solidFill>
              </a:rPr>
              <a:t>Pegasos</a:t>
            </a:r>
            <a:r>
              <a:rPr lang="en-US" dirty="0" smtClean="0">
                <a:solidFill>
                  <a:srgbClr val="000000"/>
                </a:solidFill>
              </a:rPr>
              <a:t> as a training base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89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sz="4400" dirty="0" smtClean="0"/>
              <a:t>Diagram: Classification</a:t>
            </a:r>
            <a:endParaRPr lang="en-US" sz="4400" dirty="0"/>
          </a:p>
        </p:txBody>
      </p:sp>
      <p:pic>
        <p:nvPicPr>
          <p:cNvPr id="5" name="Picture 4" descr="Ourmethod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65320"/>
            <a:ext cx="8229600" cy="599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76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sz="4400" dirty="0" smtClean="0"/>
              <a:t>Diagram: Training</a:t>
            </a:r>
            <a:endParaRPr lang="en-US" sz="4400" dirty="0"/>
          </a:p>
        </p:txBody>
      </p:sp>
      <p:pic>
        <p:nvPicPr>
          <p:cNvPr id="3" name="Picture 2" descr="OurmethodTrain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74" y="1600200"/>
            <a:ext cx="8512537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6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sz="3200" dirty="0" smtClean="0"/>
              <a:t>Two-step linear </a:t>
            </a:r>
            <a:r>
              <a:rPr lang="en-US" sz="3200" dirty="0" err="1"/>
              <a:t>P</a:t>
            </a:r>
            <a:r>
              <a:rPr lang="en-US" sz="3200" dirty="0" err="1" smtClean="0"/>
              <a:t>egasos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52502"/>
            <a:ext cx="8229600" cy="13089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55056" y="2012770"/>
            <a:ext cx="5303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Pegasos</a:t>
            </a:r>
            <a:r>
              <a:rPr lang="en-US" sz="2400" dirty="0" smtClean="0"/>
              <a:t>: weighted update function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39523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sz="3200" dirty="0" smtClean="0"/>
              <a:t>Convergence process</a:t>
            </a:r>
            <a:endParaRPr lang="en-US" dirty="0"/>
          </a:p>
        </p:txBody>
      </p:sp>
      <p:pic>
        <p:nvPicPr>
          <p:cNvPr id="4" name="Picture 3" descr="contour00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921" y="1600200"/>
            <a:ext cx="5288937" cy="455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437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sz="3200" dirty="0" smtClean="0"/>
              <a:t>Convergence process</a:t>
            </a:r>
            <a:endParaRPr lang="en-US" dirty="0"/>
          </a:p>
        </p:txBody>
      </p:sp>
      <p:pic>
        <p:nvPicPr>
          <p:cNvPr id="5" name="Picture 4" descr="contour0047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945" y="1600200"/>
            <a:ext cx="5489734" cy="446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6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sz="3200" dirty="0" smtClean="0"/>
              <a:t>Comparison to Kernel SVM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SVMs with kernels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Our algorithm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The amount of expansion term is very large, comparable to the number of training samples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 kernel function and its parameters usually have to be precise for good convergence, depending on the data type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The amount of expansion terms (additional classifiers) is less than the amount of training samples by a controlled factor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 parameters have minimal influence on the convergence, unless the data is linearly separable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395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30497"/>
          </a:xfrm>
        </p:spPr>
        <p:txBody>
          <a:bodyPr/>
          <a:lstStyle/>
          <a:p>
            <a:r>
              <a:rPr lang="en-US" sz="2800" dirty="0" smtClean="0"/>
              <a:t>Our Algorithm</a:t>
            </a:r>
            <a:br>
              <a:rPr lang="en-US" sz="2800" dirty="0" smtClean="0"/>
            </a:br>
            <a:r>
              <a:rPr lang="en-US" sz="2800" dirty="0" smtClean="0"/>
              <a:t>Comparison to other methods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9628"/>
            <a:ext cx="8229600" cy="1107410"/>
          </a:xfrm>
        </p:spPr>
        <p:txBody>
          <a:bodyPr>
            <a:norm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Our algorithm convergence rate was compared to that of </a:t>
            </a:r>
            <a:r>
              <a:rPr lang="en-US" sz="1600" dirty="0" err="1" smtClean="0">
                <a:solidFill>
                  <a:srgbClr val="000000"/>
                </a:solidFill>
              </a:rPr>
              <a:t>Pegasos</a:t>
            </a:r>
            <a:r>
              <a:rPr lang="en-US" sz="1600" dirty="0" smtClean="0">
                <a:solidFill>
                  <a:srgbClr val="000000"/>
                </a:solidFill>
              </a:rPr>
              <a:t> and Norma on several datasets, including both artificial and real data distributions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1790092" y="5982059"/>
            <a:ext cx="5536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Forest </a:t>
            </a:r>
            <a:r>
              <a:rPr lang="en-US" dirty="0" err="1" smtClean="0"/>
              <a:t>Covertype</a:t>
            </a:r>
            <a:r>
              <a:rPr lang="en-US" dirty="0" smtClean="0"/>
              <a:t> Dataset (originally[</a:t>
            </a:r>
            <a:r>
              <a:rPr lang="en-US" dirty="0" err="1" smtClean="0"/>
              <a:t>Blackard</a:t>
            </a:r>
            <a:r>
              <a:rPr lang="en-US" dirty="0" smtClean="0"/>
              <a:t> 1999])</a:t>
            </a:r>
          </a:p>
          <a:p>
            <a:pPr algn="ctr"/>
            <a:r>
              <a:rPr lang="en-US" dirty="0" smtClean="0"/>
              <a:t>Linear SVM</a:t>
            </a:r>
            <a:endParaRPr lang="en-US" dirty="0"/>
          </a:p>
        </p:txBody>
      </p:sp>
      <p:pic>
        <p:nvPicPr>
          <p:cNvPr id="5" name="Picture 4" descr="fig1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14" y="1833690"/>
            <a:ext cx="8686800" cy="402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212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839"/>
            <a:ext cx="8229600" cy="132106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sz="3200" dirty="0" smtClean="0"/>
              <a:t>Comparison to other methods</a:t>
            </a:r>
            <a:endParaRPr lang="en-US" dirty="0"/>
          </a:p>
        </p:txBody>
      </p:sp>
      <p:pic>
        <p:nvPicPr>
          <p:cNvPr id="4" name="Picture 3" descr="fig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50" y="1357904"/>
            <a:ext cx="8686800" cy="44760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8714" y="5980991"/>
            <a:ext cx="6859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Bayes-separable dataset, NORMA and </a:t>
            </a:r>
            <a:r>
              <a:rPr lang="en-US" dirty="0" err="1" smtClean="0"/>
              <a:t>Pegasos</a:t>
            </a:r>
            <a:r>
              <a:rPr lang="en-US" dirty="0" smtClean="0"/>
              <a:t> using RBF kernels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600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Summary of the first part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GPGPU computation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i</a:t>
            </a:r>
            <a:r>
              <a:rPr lang="en-US" dirty="0">
                <a:solidFill>
                  <a:srgbClr val="000000"/>
                </a:solidFill>
              </a:rPr>
              <a:t>P</a:t>
            </a:r>
            <a:r>
              <a:rPr lang="en-US" dirty="0" smtClean="0">
                <a:solidFill>
                  <a:srgbClr val="000000"/>
                </a:solidFill>
              </a:rPr>
              <a:t>hone programmable graphics pipeline</a:t>
            </a:r>
          </a:p>
          <a:p>
            <a:r>
              <a:rPr lang="en-US" dirty="0" err="1" smtClean="0">
                <a:solidFill>
                  <a:srgbClr val="000000"/>
                </a:solidFill>
              </a:rPr>
              <a:t>GPUImage</a:t>
            </a:r>
            <a:r>
              <a:rPr lang="en-US" dirty="0" smtClean="0">
                <a:solidFill>
                  <a:srgbClr val="000000"/>
                </a:solidFill>
              </a:rPr>
              <a:t> programming library 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Pegasos modified for parallel processing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Implementing our algorithm on the mobile device for real-time image processing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Tracking as a classification problem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Boosting the simple features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Choosing the right features for parallel processing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Minimalized features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Combining online and batch learning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Resulting graphics </a:t>
            </a:r>
            <a:r>
              <a:rPr lang="en-US" dirty="0" smtClean="0">
                <a:solidFill>
                  <a:srgbClr val="000000"/>
                </a:solidFill>
              </a:rPr>
              <a:t>pipeline</a:t>
            </a:r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706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839"/>
            <a:ext cx="8229600" cy="132106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sz="3200" dirty="0" smtClean="0"/>
              <a:t>Comparison to </a:t>
            </a:r>
            <a:r>
              <a:rPr lang="en-US" sz="3200" dirty="0" err="1" smtClean="0"/>
              <a:t>AdaBoost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85855" y="5980991"/>
            <a:ext cx="1833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Abalone dataset</a:t>
            </a:r>
            <a:endParaRPr lang="en-US" dirty="0"/>
          </a:p>
        </p:txBody>
      </p:sp>
      <p:pic>
        <p:nvPicPr>
          <p:cNvPr id="3" name="Picture 2" descr="adaa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257" y="1357904"/>
            <a:ext cx="5687568" cy="427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510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839"/>
            <a:ext cx="8229600" cy="132106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sz="3200" dirty="0" smtClean="0"/>
              <a:t>Comparison to online boosting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18714" y="5980991"/>
            <a:ext cx="6449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Simple nonlinear dataset. Online boosting does not converge!</a:t>
            </a:r>
            <a:endParaRPr lang="en-US" dirty="0"/>
          </a:p>
        </p:txBody>
      </p:sp>
      <p:pic>
        <p:nvPicPr>
          <p:cNvPr id="3" name="Picture 2" descr="oda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056" y="1701599"/>
            <a:ext cx="5687568" cy="427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17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the first part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A new online training algorithm combining boosting and support vector machines has been introduced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Several experiments of different datasets has shown it to outperform kernel-based SVM training algorithms, such as NORMA and Pegasos, while having reduced computational and storage requirements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 lightweight quality allows our algorithm to be easily implemented on the variety of the devices, including mobile devices like iPhone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Since most of the calculations in the update process can be made parallel, availability of programmable GPUs may allow to use it for real-time image processing tasks, like partial segmentation and object tracking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 article describing this algorithm has been submitted to ISRN Signal Processing journal and is currently under review.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744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GPGPU computation and its relevance to the proposed method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Recently, parallel computing afforded by powerful Graphics Processors is often used to perform computational tasks not related to computer graphics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Several specific programming languages has appeared to leverage the GPGPU potential, like CUDA and Cg.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 proposed algorithm can, with minimal modifications,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be used in parallel setting.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This results for significant speed up in computation on GPU-like devices, making such tasks as real-time object tracking possible on the devices with low CPU processing power, such as mobile phones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3781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iPhone programmable graphics pipeline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solidFill>
                  <a:srgbClr val="000000"/>
                </a:solidFill>
              </a:rPr>
              <a:t>iOS</a:t>
            </a:r>
            <a:r>
              <a:rPr lang="en-US" dirty="0" smtClean="0">
                <a:solidFill>
                  <a:srgbClr val="000000"/>
                </a:solidFill>
              </a:rPr>
              <a:t> versions, starting from </a:t>
            </a:r>
            <a:r>
              <a:rPr lang="en-US" dirty="0" err="1" smtClean="0">
                <a:solidFill>
                  <a:srgbClr val="000000"/>
                </a:solidFill>
              </a:rPr>
              <a:t>iOS</a:t>
            </a:r>
            <a:r>
              <a:rPr lang="en-US" dirty="0" smtClean="0">
                <a:solidFill>
                  <a:srgbClr val="000000"/>
                </a:solidFill>
              </a:rPr>
              <a:t> 4, support programmable graphics pipeline on newer iPhones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Fragment shaders are small programs that perform parallel computations on each pixel of an image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This allows to use the device GPU to perform computational tasks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However, there are many limitations that are specific to mobile devices with limited resources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Also, shaders do not give the flexibility comparable to languages like CUDA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We show how our method can be utilized on such devices to achieve high speed image processing tasks.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2139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0789"/>
            <a:ext cx="8229600" cy="1600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000" dirty="0" smtClean="0"/>
              <a:t>iPhone programmable graphics pipeline</a:t>
            </a:r>
            <a:br>
              <a:rPr lang="en-US" sz="4000" dirty="0" smtClean="0"/>
            </a:br>
            <a:r>
              <a:rPr lang="en-US" sz="2400" dirty="0" err="1" smtClean="0"/>
              <a:t>PowerVR</a:t>
            </a:r>
            <a:r>
              <a:rPr lang="en-US" sz="2400" dirty="0" smtClean="0"/>
              <a:t> SGX architecture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08" y="2244095"/>
            <a:ext cx="6817276" cy="447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036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GPUImage</a:t>
            </a:r>
            <a:r>
              <a:rPr lang="en-US" dirty="0" smtClean="0"/>
              <a:t> programming 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15152" cy="4525963"/>
          </a:xfrm>
        </p:spPr>
        <p:txBody>
          <a:bodyPr/>
          <a:lstStyle/>
          <a:p>
            <a:r>
              <a:rPr lang="en-US" dirty="0" smtClean="0"/>
              <a:t>A very simple and efficient API that allows to represent calculations as a series of connected filters</a:t>
            </a:r>
            <a:endParaRPr lang="en-US" dirty="0"/>
          </a:p>
        </p:txBody>
      </p:sp>
      <p:pic>
        <p:nvPicPr>
          <p:cNvPr id="4" name="Picture 3" descr="FilteredVideoExamp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352" y="1600200"/>
            <a:ext cx="3035761" cy="404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065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Algorithm implementation</a:t>
            </a:r>
            <a:br>
              <a:rPr lang="en-US" sz="4400" dirty="0" smtClean="0"/>
            </a:br>
            <a:r>
              <a:rPr lang="en-US" sz="3600" dirty="0" smtClean="0"/>
              <a:t>Tracking as a classification problem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33988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Tracking of an object in image can be formulated as a binary classification problem that determined whether a given rectangle contains the object or not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However, the object changes from frame to frame, so static classifier may quickly lose track [</a:t>
            </a:r>
            <a:r>
              <a:rPr lang="en-US" dirty="0" err="1" smtClean="0">
                <a:solidFill>
                  <a:srgbClr val="000000"/>
                </a:solidFill>
              </a:rPr>
              <a:t>Grabner</a:t>
            </a:r>
            <a:r>
              <a:rPr lang="en-US" dirty="0" smtClean="0">
                <a:solidFill>
                  <a:srgbClr val="000000"/>
                </a:solidFill>
              </a:rPr>
              <a:t>, 2006]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So, the online updates are necessary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 method they propose, however, is 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more suited for sequential processing</a:t>
            </a:r>
          </a:p>
          <a:p>
            <a:endParaRPr lang="en-US" dirty="0"/>
          </a:p>
        </p:txBody>
      </p:sp>
      <p:pic>
        <p:nvPicPr>
          <p:cNvPr id="4" name="Picture 3" descr="face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571" y="1600200"/>
            <a:ext cx="5647776" cy="565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600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Algorithm implementation</a:t>
            </a:r>
            <a:br>
              <a:rPr lang="en-US" sz="4400" dirty="0" smtClean="0"/>
            </a:br>
            <a:r>
              <a:rPr lang="en-US" sz="3600" dirty="0" smtClean="0"/>
              <a:t>Boosting simple features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08457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The idea originally proposed in [Viola 2001] was to take extremely simple image features and train them to achieve rapid face detection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They used so-called </a:t>
            </a:r>
            <a:r>
              <a:rPr lang="en-US" dirty="0" err="1" smtClean="0">
                <a:solidFill>
                  <a:srgbClr val="000000"/>
                </a:solidFill>
              </a:rPr>
              <a:t>Haar</a:t>
            </a:r>
            <a:r>
              <a:rPr lang="en-US" dirty="0" smtClean="0">
                <a:solidFill>
                  <a:srgbClr val="000000"/>
                </a:solidFill>
              </a:rPr>
              <a:t>-like features, that were simply a difference between two rectangular regions on an image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Such boosted simple features were successfully used for face detection </a:t>
            </a:r>
            <a:r>
              <a:rPr lang="en-US" dirty="0">
                <a:solidFill>
                  <a:srgbClr val="000000"/>
                </a:solidFill>
              </a:rPr>
              <a:t>a</a:t>
            </a:r>
            <a:r>
              <a:rPr lang="en-US" dirty="0" smtClean="0">
                <a:solidFill>
                  <a:srgbClr val="000000"/>
                </a:solidFill>
              </a:rPr>
              <a:t>nd object tracking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They can be calculated fast by using integral images 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However, such features are not very well suited for parallel processing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 descr="feat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228" y="1814378"/>
            <a:ext cx="4151803" cy="415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223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Algorithm implementation</a:t>
            </a:r>
            <a:br>
              <a:rPr lang="en-US" sz="4400" dirty="0" smtClean="0"/>
            </a:br>
            <a:r>
              <a:rPr lang="en-US" sz="2800" dirty="0" smtClean="0"/>
              <a:t>Choosing right features for parallel processing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Most of the features used for object detection and tracking, such as </a:t>
            </a:r>
            <a:r>
              <a:rPr lang="en-US" dirty="0" err="1" smtClean="0">
                <a:solidFill>
                  <a:srgbClr val="000000"/>
                </a:solidFill>
              </a:rPr>
              <a:t>haar</a:t>
            </a:r>
            <a:r>
              <a:rPr lang="en-US" dirty="0" smtClean="0">
                <a:solidFill>
                  <a:srgbClr val="000000"/>
                </a:solidFill>
              </a:rPr>
              <a:t>-like features and histograms, use a large amount of image pixels and have various possible scales and orientations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While on a desktop, they can be calculated rapidly by using integral images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It is not possible on the current version of the iPhone GPU</a:t>
            </a:r>
          </a:p>
          <a:p>
            <a:r>
              <a:rPr lang="en-US" dirty="0">
                <a:solidFill>
                  <a:srgbClr val="000000"/>
                </a:solidFill>
              </a:rPr>
              <a:t>New features are necessary for GPU implementation.</a:t>
            </a:r>
          </a:p>
          <a:p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35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Implementation results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Relation of proposed implementation to existing work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Introducing FERNs for image processing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Adapting Ferns for use with our method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Texture recognition with Ferns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Implementation of simple texture recognition on iPhone GPU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Results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Spectrum of related classification methods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Conclusion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References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057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Algorithm implementation</a:t>
            </a:r>
            <a:br>
              <a:rPr lang="en-US" sz="4400" dirty="0" smtClean="0"/>
            </a:br>
            <a:r>
              <a:rPr lang="en-US" sz="2800" dirty="0" smtClean="0"/>
              <a:t>Minimalized features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606675"/>
          </a:xfrm>
        </p:spPr>
        <p:txBody>
          <a:bodyPr>
            <a:normAutofit fontScale="92500"/>
          </a:bodyPr>
          <a:lstStyle/>
          <a:p>
            <a:r>
              <a:rPr lang="en-US" dirty="0"/>
              <a:t>For each feature, two random offsets </a:t>
            </a:r>
            <a:r>
              <a:rPr lang="en-US" dirty="0" smtClean="0"/>
              <a:t>are chosen</a:t>
            </a:r>
          </a:p>
          <a:p>
            <a:r>
              <a:rPr lang="en-US" dirty="0" smtClean="0"/>
              <a:t>For each pixel on the image, luminance of the offset pixels is compared and saved as a feature</a:t>
            </a:r>
          </a:p>
          <a:p>
            <a:r>
              <a:rPr lang="en-US" dirty="0" smtClean="0"/>
              <a:t>In addition, color information of all three pixels is used.</a:t>
            </a:r>
          </a:p>
          <a:p>
            <a:r>
              <a:rPr lang="en-US" dirty="0" smtClean="0"/>
              <a:t>These features are very simple, and carry very little </a:t>
            </a:r>
            <a:r>
              <a:rPr lang="en-US" dirty="0" smtClean="0"/>
              <a:t>information, so boosting </a:t>
            </a:r>
            <a:r>
              <a:rPr lang="en-US" dirty="0" smtClean="0"/>
              <a:t>is necessary.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047" y="3986213"/>
            <a:ext cx="4058203" cy="249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2606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Pegasos modified for parallel processing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3663849" cy="4525963"/>
          </a:xfrm>
        </p:spPr>
        <p:txBody>
          <a:bodyPr/>
          <a:lstStyle/>
          <a:p>
            <a:r>
              <a:rPr lang="en-US" dirty="0" smtClean="0"/>
              <a:t>A classical hierarchical scheme</a:t>
            </a:r>
          </a:p>
          <a:p>
            <a:r>
              <a:rPr lang="en-US" dirty="0" smtClean="0"/>
              <a:t>As accurate as a linear variant</a:t>
            </a:r>
          </a:p>
          <a:p>
            <a:r>
              <a:rPr lang="en-US" dirty="0" smtClean="0"/>
              <a:t>Unfortunately, too many rendering calls reduce efficiency, so it cannot be used well on the current mobile systems</a:t>
            </a:r>
            <a:endParaRPr lang="en-US" dirty="0"/>
          </a:p>
        </p:txBody>
      </p:sp>
      <p:pic>
        <p:nvPicPr>
          <p:cNvPr id="7" name="Picture 6" descr="pyrapeg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350" y="2107555"/>
            <a:ext cx="4244450" cy="349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1247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Algorithm implementation</a:t>
            </a:r>
            <a:br>
              <a:rPr lang="en-US" sz="4400" dirty="0" smtClean="0"/>
            </a:br>
            <a:r>
              <a:rPr lang="en-US" sz="2800" dirty="0" smtClean="0"/>
              <a:t>Combined online and batch learning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786405"/>
          </a:xfrm>
        </p:spPr>
        <p:txBody>
          <a:bodyPr>
            <a:normAutofit/>
          </a:bodyPr>
          <a:lstStyle/>
          <a:p>
            <a:r>
              <a:rPr lang="en-US" sz="1800" dirty="0" smtClean="0">
                <a:solidFill>
                  <a:srgbClr val="000000"/>
                </a:solidFill>
              </a:rPr>
              <a:t>Due to simultaneous addition of a large amount of labels and raining sample, the algorithm takes the following form:</a:t>
            </a:r>
            <a:endParaRPr lang="en-US" sz="1800" dirty="0">
              <a:solidFill>
                <a:srgbClr val="000000"/>
              </a:solidFill>
            </a:endParaRPr>
          </a:p>
        </p:txBody>
      </p:sp>
      <p:pic>
        <p:nvPicPr>
          <p:cNvPr id="5" name="Picture 4" descr="OurmethodParallelTrain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814" y="2107470"/>
            <a:ext cx="7005399" cy="451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397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Algorithm implementation</a:t>
            </a:r>
            <a:br>
              <a:rPr lang="en-US" sz="4400" dirty="0" smtClean="0"/>
            </a:br>
            <a:r>
              <a:rPr lang="en-US" sz="2800" dirty="0" smtClean="0"/>
              <a:t>Resulting Graphics pipeline</a:t>
            </a:r>
            <a:endParaRPr lang="en-US" sz="2800" dirty="0"/>
          </a:p>
        </p:txBody>
      </p:sp>
      <p:pic>
        <p:nvPicPr>
          <p:cNvPr id="6" name="Picture 5" descr="track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794" y="1600200"/>
            <a:ext cx="3568548" cy="4653853"/>
          </a:xfrm>
          <a:prstGeom prst="rect">
            <a:avLst/>
          </a:prstGeom>
        </p:spPr>
      </p:pic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3663849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</a:t>
            </a:r>
            <a:r>
              <a:rPr lang="en-US" dirty="0" smtClean="0"/>
              <a:t>he positioning and training are running in parallel on the CPU while the next frame is being processed</a:t>
            </a:r>
          </a:p>
          <a:p>
            <a:r>
              <a:rPr lang="en-US" dirty="0" smtClean="0"/>
              <a:t>Not enough precision to run it on GPU yet</a:t>
            </a:r>
          </a:p>
          <a:p>
            <a:r>
              <a:rPr lang="en-US" dirty="0" smtClean="0"/>
              <a:t>Training with several thousands samples only takes ~10ms, anyway.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7063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892991" cy="140139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Confidence map is trained to be positive on the object position and negative in the neighborhood (ROI)</a:t>
            </a:r>
          </a:p>
          <a:p>
            <a:r>
              <a:rPr lang="en-US" dirty="0" smtClean="0"/>
              <a:t>It converges well in most cases</a:t>
            </a:r>
            <a:endParaRPr lang="en-US" dirty="0"/>
          </a:p>
        </p:txBody>
      </p:sp>
      <p:pic>
        <p:nvPicPr>
          <p:cNvPr id="4" name="Picture 3" descr="conf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01596"/>
            <a:ext cx="3420640" cy="3420640"/>
          </a:xfrm>
          <a:prstGeom prst="rect">
            <a:avLst/>
          </a:prstGeom>
        </p:spPr>
      </p:pic>
      <p:pic>
        <p:nvPicPr>
          <p:cNvPr id="5" name="Picture 4" descr="conf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935" y="3001597"/>
            <a:ext cx="3355954" cy="335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8831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892991" cy="1401396"/>
          </a:xfrm>
        </p:spPr>
        <p:txBody>
          <a:bodyPr>
            <a:normAutofit/>
          </a:bodyPr>
          <a:lstStyle/>
          <a:p>
            <a:r>
              <a:rPr lang="en-US" dirty="0" smtClean="0"/>
              <a:t>Some object can be tracked reasonably well</a:t>
            </a:r>
          </a:p>
          <a:p>
            <a:r>
              <a:rPr lang="en-US" dirty="0" smtClean="0"/>
              <a:t>If the confidence map has converged, which can be prevented by jitter</a:t>
            </a:r>
            <a:endParaRPr lang="en-US" dirty="0"/>
          </a:p>
        </p:txBody>
      </p:sp>
      <p:pic>
        <p:nvPicPr>
          <p:cNvPr id="6" name="Picture 5" descr="track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9" y="3001597"/>
            <a:ext cx="3290992" cy="3290992"/>
          </a:xfrm>
          <a:prstGeom prst="rect">
            <a:avLst/>
          </a:prstGeom>
        </p:spPr>
      </p:pic>
      <p:pic>
        <p:nvPicPr>
          <p:cNvPr id="7" name="Picture 6" descr="track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215" y="3001598"/>
            <a:ext cx="3290992" cy="329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002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892991" cy="140139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However, due to the imperfect implementation of the tracking procedure itself, fast movements and high similarity regions will result in a loss of track</a:t>
            </a:r>
          </a:p>
          <a:p>
            <a:r>
              <a:rPr lang="en-US" dirty="0" smtClean="0"/>
              <a:t>The training algorithm is fine, but sometimes too fast </a:t>
            </a:r>
            <a:endParaRPr lang="en-US" dirty="0"/>
          </a:p>
        </p:txBody>
      </p:sp>
      <p:pic>
        <p:nvPicPr>
          <p:cNvPr id="6" name="Picture 5" descr="tls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02" y="3001596"/>
            <a:ext cx="3375841" cy="3375841"/>
          </a:xfrm>
          <a:prstGeom prst="rect">
            <a:avLst/>
          </a:prstGeom>
        </p:spPr>
      </p:pic>
      <p:pic>
        <p:nvPicPr>
          <p:cNvPr id="7" name="Picture 6" descr="tls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515" y="2983538"/>
            <a:ext cx="3393899" cy="339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020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00000"/>
                </a:solidFill>
              </a:rPr>
              <a:t>Relation of proposed implementation to existing </a:t>
            </a:r>
            <a:r>
              <a:rPr lang="en-US" sz="4000" dirty="0" smtClean="0">
                <a:solidFill>
                  <a:srgbClr val="000000"/>
                </a:solidFill>
              </a:rPr>
              <a:t>work</a:t>
            </a:r>
            <a:endParaRPr lang="en-US" sz="4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047" y="2208213"/>
            <a:ext cx="4058203" cy="2494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0287" y="4965143"/>
            <a:ext cx="807651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 the article “Fast </a:t>
            </a:r>
            <a:r>
              <a:rPr lang="en-US" sz="2400" dirty="0"/>
              <a:t>keypoint recognition using random ferns</a:t>
            </a:r>
            <a:r>
              <a:rPr lang="en-US" sz="2400" dirty="0" smtClean="0"/>
              <a:t>” (2010), Mustafa </a:t>
            </a:r>
            <a:r>
              <a:rPr lang="en-US" sz="2400" dirty="0" err="1" smtClean="0"/>
              <a:t>Ozuysal</a:t>
            </a:r>
            <a:r>
              <a:rPr lang="en-US" sz="2400" dirty="0" smtClean="0"/>
              <a:t> </a:t>
            </a:r>
            <a:r>
              <a:rPr lang="en-US" sz="2400" dirty="0" err="1" smtClean="0"/>
              <a:t>et.al</a:t>
            </a:r>
            <a:r>
              <a:rPr lang="en-US" sz="2400" dirty="0" smtClean="0"/>
              <a:t> proposed </a:t>
            </a:r>
            <a:r>
              <a:rPr lang="en-US" sz="2400" dirty="0" err="1" smtClean="0"/>
              <a:t>fetures</a:t>
            </a:r>
            <a:r>
              <a:rPr lang="en-US" sz="2400" dirty="0" smtClean="0"/>
              <a:t> based on binary comparison only (for greyscale images)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508625" y="2032000"/>
            <a:ext cx="24032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Our sample features: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Binary comparison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Color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869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600" dirty="0">
                <a:solidFill>
                  <a:srgbClr val="000000"/>
                </a:solidFill>
              </a:rPr>
              <a:t>Relation of proposed implementation to existing </a:t>
            </a:r>
            <a:r>
              <a:rPr lang="en-US" sz="3600" dirty="0" smtClean="0">
                <a:solidFill>
                  <a:srgbClr val="000000"/>
                </a:solidFill>
              </a:rPr>
              <a:t>work</a:t>
            </a:r>
            <a:r>
              <a:rPr lang="en-US" sz="4000" dirty="0" smtClean="0">
                <a:solidFill>
                  <a:srgbClr val="000000"/>
                </a:solidFill>
              </a:rPr>
              <a:t/>
            </a:r>
            <a:br>
              <a:rPr lang="en-US" sz="4000" dirty="0" smtClean="0">
                <a:solidFill>
                  <a:srgbClr val="000000"/>
                </a:solidFill>
              </a:rPr>
            </a:br>
            <a:r>
              <a:rPr lang="en-US" sz="2400" dirty="0" smtClean="0">
                <a:solidFill>
                  <a:srgbClr val="000000"/>
                </a:solidFill>
              </a:rPr>
              <a:t>Introducing FERNs for image processing</a:t>
            </a:r>
            <a:endParaRPr lang="en-US" sz="2400" dirty="0" smtClean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45" y="1985963"/>
            <a:ext cx="4058203" cy="24941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43148" y="1672686"/>
            <a:ext cx="425551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FERNs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Mainly multiclass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Originally used to identify image patches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Use simple binary features: comparison of pixel luminosity values at offsets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They combine several features into one value, creating a FERN, by calculating their joint probability for each class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FERNs are then combined using </a:t>
            </a:r>
            <a:r>
              <a:rPr lang="en-US" dirty="0" err="1" smtClean="0"/>
              <a:t>na</a:t>
            </a:r>
            <a:r>
              <a:rPr lang="fr-FR" dirty="0" err="1" smtClean="0"/>
              <a:t>ï</a:t>
            </a:r>
            <a:r>
              <a:rPr lang="en-US" dirty="0" err="1" smtClean="0"/>
              <a:t>ve</a:t>
            </a:r>
            <a:r>
              <a:rPr lang="en-US" dirty="0" smtClean="0"/>
              <a:t> Bayesian model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633" y="5402284"/>
            <a:ext cx="4761168" cy="96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45" y="5402282"/>
            <a:ext cx="3127296" cy="9649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45804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00000"/>
                </a:solidFill>
              </a:rPr>
              <a:t>Adapting Ferns for use with our method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91725" y="1880485"/>
            <a:ext cx="77522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Normal FERN method uses na</a:t>
            </a:r>
            <a:r>
              <a:rPr lang="fr-FR" dirty="0" err="1" smtClean="0"/>
              <a:t>ï</a:t>
            </a:r>
            <a:r>
              <a:rPr lang="en-US" dirty="0" err="1" smtClean="0"/>
              <a:t>ve</a:t>
            </a:r>
            <a:r>
              <a:rPr lang="en-US" dirty="0" smtClean="0"/>
              <a:t> Bayesian to combine individual FERNs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When log-likelihood is used, </a:t>
            </a:r>
            <a:r>
              <a:rPr lang="en-US" dirty="0" err="1" smtClean="0"/>
              <a:t>na</a:t>
            </a:r>
            <a:r>
              <a:rPr lang="fr-FR" dirty="0" err="1" smtClean="0"/>
              <a:t>ï</a:t>
            </a:r>
            <a:r>
              <a:rPr lang="en-US" dirty="0" err="1" smtClean="0"/>
              <a:t>ve</a:t>
            </a:r>
            <a:r>
              <a:rPr lang="en-US" dirty="0" smtClean="0"/>
              <a:t> Bayesian is the same as </a:t>
            </a:r>
            <a:r>
              <a:rPr lang="en-US" dirty="0" err="1" smtClean="0"/>
              <a:t>unweighted</a:t>
            </a:r>
            <a:r>
              <a:rPr lang="en-US" dirty="0" smtClean="0"/>
              <a:t> sum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Individual FERNs are not truly independent, especially very short or very long ones, introducing inaccuracy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The accuracy can be improved by using SVM to calculate weights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Individual FERNs are used as first-level SVM outputs, binary or log-probability. 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109" y="4414769"/>
            <a:ext cx="5359844" cy="236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213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Introduction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Support vector machines are a powerful classification tool</a:t>
            </a:r>
          </a:p>
          <a:p>
            <a:r>
              <a:rPr lang="en-US" dirty="0" smtClean="0"/>
              <a:t>Recently, there is a renewed interest in the simplified learning methods for SVM based on the gradient descent</a:t>
            </a:r>
          </a:p>
          <a:p>
            <a:r>
              <a:rPr lang="en-US" dirty="0" smtClean="0"/>
              <a:t>This interest is due to the vast amount of large datasets and increasing availability of parallel processing</a:t>
            </a:r>
          </a:p>
          <a:p>
            <a:r>
              <a:rPr lang="en-US" dirty="0" smtClean="0"/>
              <a:t>However, most proposed methods, especially for non-linear classifications have severe limitations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851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00000"/>
                </a:solidFill>
              </a:rPr>
              <a:t>Relation of proposed implementation to existing </a:t>
            </a:r>
            <a:r>
              <a:rPr lang="en-US" sz="4000" dirty="0" smtClean="0">
                <a:solidFill>
                  <a:srgbClr val="000000"/>
                </a:solidFill>
              </a:rPr>
              <a:t>work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989655" y="2784729"/>
            <a:ext cx="72079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SVM are best used for two-class problems, though they can be adapted to multiclass and single-class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FERNs are multiclass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FERNs can be adapted for use as texture classifiers, reducing the number of classes.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For this experiment, SVM are pre-trained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135732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495"/>
            <a:ext cx="8229600" cy="1972016"/>
          </a:xfrm>
        </p:spPr>
        <p:txBody>
          <a:bodyPr/>
          <a:lstStyle/>
          <a:p>
            <a:pPr lvl="1" algn="ctr" rtl="0">
              <a:lnSpc>
                <a:spcPct val="110000"/>
              </a:lnSpc>
              <a:spcBef>
                <a:spcPct val="0"/>
              </a:spcBef>
            </a:pPr>
            <a:r>
              <a:rPr lang="en-US" sz="4000" dirty="0">
                <a:solidFill>
                  <a:srgbClr val="000000"/>
                </a:solidFill>
              </a:rPr>
              <a:t>Texture recognition with </a:t>
            </a:r>
            <a:r>
              <a:rPr lang="en-US" sz="4000" dirty="0" smtClean="0">
                <a:solidFill>
                  <a:srgbClr val="000000"/>
                </a:solidFill>
              </a:rPr>
              <a:t>Ferns</a:t>
            </a:r>
            <a:br>
              <a:rPr lang="en-US" sz="4000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Implementation of simple texture recognition on iPhone GPU</a:t>
            </a:r>
            <a:br>
              <a:rPr lang="en-US" dirty="0" smtClean="0">
                <a:solidFill>
                  <a:srgbClr val="000000"/>
                </a:solidFill>
              </a:rPr>
            </a:br>
            <a:endParaRPr lang="en-US" sz="4000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27440" y="1526845"/>
            <a:ext cx="21311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Adding colors</a:t>
            </a:r>
            <a:r>
              <a:rPr lang="en-US" sz="2400" dirty="0"/>
              <a:t> </a:t>
            </a:r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46" y="2033503"/>
            <a:ext cx="7410557" cy="87798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676264" y="2954645"/>
            <a:ext cx="8197644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/>
              <a:t>The colors are combined according to above formula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Since a large number of FERNs cannot be run on shaders (the practical limit for iPhone4S is about 4-8 FERNs per shader, depending on the number of features per FERN), they are either aggregated, or their number reduced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406955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495"/>
            <a:ext cx="8229600" cy="1972016"/>
          </a:xfrm>
        </p:spPr>
        <p:txBody>
          <a:bodyPr/>
          <a:lstStyle/>
          <a:p>
            <a:pPr lvl="1" algn="ctr" rtl="0">
              <a:lnSpc>
                <a:spcPct val="110000"/>
              </a:lnSpc>
              <a:spcBef>
                <a:spcPct val="0"/>
              </a:spcBef>
            </a:pPr>
            <a:r>
              <a:rPr lang="en-US" sz="4000" dirty="0">
                <a:solidFill>
                  <a:srgbClr val="000000"/>
                </a:solidFill>
              </a:rPr>
              <a:t>Texture recognition with </a:t>
            </a:r>
            <a:r>
              <a:rPr lang="en-US" sz="4000" dirty="0" smtClean="0">
                <a:solidFill>
                  <a:srgbClr val="000000"/>
                </a:solidFill>
              </a:rPr>
              <a:t>Ferns</a:t>
            </a:r>
            <a:br>
              <a:rPr lang="en-US" sz="4000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Implementation of simple texture recognition on iPhone GPU</a:t>
            </a:r>
            <a:br>
              <a:rPr lang="en-US" dirty="0" smtClean="0">
                <a:solidFill>
                  <a:srgbClr val="000000"/>
                </a:solidFill>
              </a:rPr>
            </a:br>
            <a:endParaRPr lang="en-US" sz="4000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6264" y="1651502"/>
            <a:ext cx="8197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Since a large number of FERNs cannot be run on shaders (the practical limit for iPhone4S is about 4-8 FERNs per shader, depending on the number of features per FERN), they are either aggregated, or their number reduced</a:t>
            </a:r>
            <a:endParaRPr lang="en-US" dirty="0"/>
          </a:p>
        </p:txBody>
      </p:sp>
      <p:pic>
        <p:nvPicPr>
          <p:cNvPr id="9" name="Picture 8" descr="Macintosh HD:Users:Seva:Desktop:SVA:SVA 2:images:Shader1c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85" y="2574832"/>
            <a:ext cx="3678217" cy="344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Macintosh HD:Users:Seva:Desktop:SVA:SVA 2:images:Shader2c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102" y="2754747"/>
            <a:ext cx="5014251" cy="30532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99906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2111423"/>
          </a:xfrm>
        </p:spPr>
        <p:txBody>
          <a:bodyPr/>
          <a:lstStyle/>
          <a:p>
            <a:pPr lvl="1" algn="ctr" rtl="0">
              <a:lnSpc>
                <a:spcPct val="110000"/>
              </a:lnSpc>
              <a:spcBef>
                <a:spcPct val="0"/>
              </a:spcBef>
            </a:pPr>
            <a:r>
              <a:rPr lang="en-US" sz="4000" dirty="0" smtClean="0">
                <a:solidFill>
                  <a:srgbClr val="000000"/>
                </a:solidFill>
              </a:rPr>
              <a:t/>
            </a:r>
            <a:br>
              <a:rPr lang="en-US" sz="4000" dirty="0" smtClean="0">
                <a:solidFill>
                  <a:srgbClr val="000000"/>
                </a:solidFill>
              </a:rPr>
            </a:br>
            <a:r>
              <a:rPr lang="en-US" sz="4000" dirty="0" smtClean="0">
                <a:solidFill>
                  <a:srgbClr val="000000"/>
                </a:solidFill>
              </a:rPr>
              <a:t>Texture </a:t>
            </a:r>
            <a:r>
              <a:rPr lang="en-US" sz="4000" dirty="0">
                <a:solidFill>
                  <a:srgbClr val="000000"/>
                </a:solidFill>
              </a:rPr>
              <a:t>recognition with </a:t>
            </a:r>
            <a:r>
              <a:rPr lang="en-US" sz="4000" dirty="0" smtClean="0">
                <a:solidFill>
                  <a:srgbClr val="000000"/>
                </a:solidFill>
              </a:rPr>
              <a:t>Ferns</a:t>
            </a:r>
            <a:r>
              <a:rPr lang="en-US" sz="4000" dirty="0">
                <a:solidFill>
                  <a:srgbClr val="000000"/>
                </a:solidFill>
              </a:rPr>
              <a:t/>
            </a:r>
            <a:br>
              <a:rPr lang="en-US" sz="4000" dirty="0">
                <a:solidFill>
                  <a:srgbClr val="000000"/>
                </a:solidFill>
              </a:rPr>
            </a:br>
            <a:r>
              <a:rPr lang="en-US" sz="2000" dirty="0" smtClean="0">
                <a:solidFill>
                  <a:srgbClr val="000000"/>
                </a:solidFill>
              </a:rPr>
              <a:t>Results</a:t>
            </a:r>
            <a:r>
              <a:rPr lang="en-US" dirty="0" smtClean="0">
                <a:solidFill>
                  <a:srgbClr val="000000"/>
                </a:solidFill>
              </a:rPr>
              <a:t/>
            </a:r>
            <a:br>
              <a:rPr lang="en-US" dirty="0" smtClean="0">
                <a:solidFill>
                  <a:srgbClr val="000000"/>
                </a:solidFill>
              </a:rPr>
            </a:br>
            <a:endParaRPr lang="en-US" sz="4000" dirty="0">
              <a:solidFill>
                <a:srgbClr val="000000"/>
              </a:solidFill>
            </a:endParaRPr>
          </a:p>
        </p:txBody>
      </p:sp>
      <p:pic>
        <p:nvPicPr>
          <p:cNvPr id="6" name="Picture 5" descr="Macintosh HD:Users:Seva:Desktop:SVA:SVA 2:images:IMG_1809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46" y="1810226"/>
            <a:ext cx="2851326" cy="4227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IMG_269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849" y="1810226"/>
            <a:ext cx="2818082" cy="422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8059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results: Conclusion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tracking application works reasonably well even on the unstable features presented.</a:t>
            </a:r>
          </a:p>
          <a:p>
            <a:r>
              <a:rPr lang="en-US" dirty="0" smtClean="0"/>
              <a:t>The application, despite a debug-level implementation runs at about 10~15 fps, the bottleneck being inefficient feature samplers</a:t>
            </a:r>
          </a:p>
          <a:p>
            <a:r>
              <a:rPr lang="en-US" dirty="0" smtClean="0"/>
              <a:t>It works well as a proof-of-concept for the proposed learning method</a:t>
            </a:r>
            <a:r>
              <a:rPr lang="en-US" dirty="0" smtClean="0"/>
              <a:t>.</a:t>
            </a:r>
          </a:p>
          <a:p>
            <a:r>
              <a:rPr lang="en-US" dirty="0" smtClean="0"/>
              <a:t>An additional method was developed involving advanced usage of the simple features described in the FERNs article</a:t>
            </a:r>
          </a:p>
          <a:p>
            <a:r>
              <a:rPr lang="en-US" dirty="0" smtClean="0"/>
              <a:t>The </a:t>
            </a:r>
            <a:r>
              <a:rPr lang="en-US" dirty="0" smtClean="0"/>
              <a:t>advanced method and its implementation results have been published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7514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00000"/>
                </a:solidFill>
              </a:rPr>
              <a:t>Spectrum of related classification methods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53025"/>
            <a:ext cx="4711700" cy="4038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52355" y="1729859"/>
            <a:ext cx="2078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Joint Bayesian Inference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52355" y="5906959"/>
            <a:ext cx="176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</a:t>
            </a:r>
            <a:r>
              <a:rPr lang="fr-FR" dirty="0" err="1" smtClean="0"/>
              <a:t>ï</a:t>
            </a:r>
            <a:r>
              <a:rPr lang="en-US" dirty="0" err="1" smtClean="0"/>
              <a:t>ve</a:t>
            </a:r>
            <a:r>
              <a:rPr lang="en-US" dirty="0" smtClean="0"/>
              <a:t> Bayesian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05671" y="5906959"/>
            <a:ext cx="1408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Linear SVM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72326" y="1753939"/>
            <a:ext cx="2117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Kernel-based SVM </a:t>
            </a:r>
            <a:br>
              <a:rPr lang="en-US" dirty="0" smtClean="0"/>
            </a:br>
            <a:r>
              <a:rPr lang="en-US" dirty="0" smtClean="0"/>
              <a:t>with perfect kernel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472549" y="4961927"/>
            <a:ext cx="897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FERNs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505671" y="3721550"/>
            <a:ext cx="1459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Our Method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01925" y="3721550"/>
            <a:ext cx="1566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Our method + FERNs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1507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4304"/>
            <a:ext cx="8229600" cy="692948"/>
          </a:xfrm>
        </p:spPr>
        <p:txBody>
          <a:bodyPr/>
          <a:lstStyle/>
          <a:p>
            <a:r>
              <a:rPr lang="en-US" sz="4000" dirty="0" smtClean="0">
                <a:solidFill>
                  <a:srgbClr val="000000"/>
                </a:solidFill>
              </a:rPr>
              <a:t>Method comparison</a:t>
            </a:r>
            <a:endParaRPr lang="en-US" sz="4000" dirty="0">
              <a:solidFill>
                <a:srgbClr val="00000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330322"/>
              </p:ext>
            </p:extLst>
          </p:nvPr>
        </p:nvGraphicFramePr>
        <p:xfrm>
          <a:off x="457201" y="1418615"/>
          <a:ext cx="8086822" cy="49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017"/>
                <a:gridCol w="3781698"/>
                <a:gridCol w="2519107"/>
              </a:tblGrid>
              <a:tr h="70380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Cons</a:t>
                      </a:r>
                      <a:endParaRPr lang="en-US" dirty="0"/>
                    </a:p>
                  </a:txBody>
                  <a:tcPr/>
                </a:tc>
              </a:tr>
              <a:tr h="703807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AdaBoost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70380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Online Boosting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70380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SGD-based SVM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70380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FERNS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70380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Our 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70380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Our </a:t>
                      </a:r>
                      <a:r>
                        <a:rPr lang="en-US" dirty="0" err="1" smtClean="0"/>
                        <a:t>method+FERNs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0631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A new classification method has been introduced</a:t>
            </a:r>
          </a:p>
          <a:p>
            <a:r>
              <a:rPr lang="en-US" dirty="0">
                <a:solidFill>
                  <a:srgbClr val="000000"/>
                </a:solidFill>
              </a:rPr>
              <a:t>Several experiments has shown that the proposed method is often superior to the existing methods in both convergence speed and necessary computational intensity</a:t>
            </a:r>
          </a:p>
          <a:p>
            <a:r>
              <a:rPr lang="en-US" dirty="0">
                <a:solidFill>
                  <a:srgbClr val="000000"/>
                </a:solidFill>
              </a:rPr>
              <a:t>An experimental implementation of the method on the mobile device was proposed.</a:t>
            </a:r>
          </a:p>
          <a:p>
            <a:r>
              <a:rPr lang="en-US" dirty="0">
                <a:solidFill>
                  <a:srgbClr val="000000"/>
                </a:solidFill>
              </a:rPr>
              <a:t>For this implementation, the discrimination power </a:t>
            </a:r>
            <a:r>
              <a:rPr lang="en-US" dirty="0" smtClean="0">
                <a:solidFill>
                  <a:srgbClr val="000000"/>
                </a:solidFill>
              </a:rPr>
              <a:t>limited 3-pixel features was investigated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 training algorithm was found to perform well for the task, however the proposed features are too unstable for precise use.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This application has proven the applicability of our method to image processing tasks.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3342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Shai</a:t>
            </a:r>
            <a:r>
              <a:rPr lang="en-US" dirty="0"/>
              <a:t> </a:t>
            </a:r>
            <a:r>
              <a:rPr lang="en-US" dirty="0" err="1"/>
              <a:t>Shalev-Shwartz</a:t>
            </a:r>
            <a:r>
              <a:rPr lang="en-US" dirty="0"/>
              <a:t>, </a:t>
            </a:r>
            <a:r>
              <a:rPr lang="en-US" dirty="0" err="1"/>
              <a:t>Yoram</a:t>
            </a:r>
            <a:r>
              <a:rPr lang="en-US" dirty="0"/>
              <a:t> Singer, and Nathan </a:t>
            </a:r>
            <a:r>
              <a:rPr lang="en-US" dirty="0" err="1"/>
              <a:t>Sre</a:t>
            </a:r>
            <a:r>
              <a:rPr lang="en-US" dirty="0"/>
              <a:t>- bro. Pegasos: Primal estimated sub-gradient solver for </a:t>
            </a:r>
            <a:r>
              <a:rPr lang="en-US" dirty="0" err="1"/>
              <a:t>svm</a:t>
            </a:r>
            <a:r>
              <a:rPr lang="en-US" dirty="0"/>
              <a:t>. </a:t>
            </a:r>
            <a:r>
              <a:rPr lang="en-US" dirty="0" smtClean="0"/>
              <a:t>(2007)</a:t>
            </a:r>
            <a:endParaRPr lang="en-US" dirty="0"/>
          </a:p>
          <a:p>
            <a:r>
              <a:rPr lang="en-US" dirty="0" err="1"/>
              <a:t>Jyrki</a:t>
            </a:r>
            <a:r>
              <a:rPr lang="en-US" dirty="0"/>
              <a:t> </a:t>
            </a:r>
            <a:r>
              <a:rPr lang="en-US" dirty="0" err="1"/>
              <a:t>Kivinen</a:t>
            </a:r>
            <a:r>
              <a:rPr lang="en-US" dirty="0"/>
              <a:t>, Alexander J. </a:t>
            </a:r>
            <a:r>
              <a:rPr lang="en-US" dirty="0" err="1"/>
              <a:t>Smola</a:t>
            </a:r>
            <a:r>
              <a:rPr lang="en-US" dirty="0"/>
              <a:t>, and Robert C. Williamson. Online learning with kernels. </a:t>
            </a:r>
            <a:r>
              <a:rPr lang="en-US" dirty="0" smtClean="0"/>
              <a:t>(2004)</a:t>
            </a:r>
            <a:endParaRPr lang="en-US" dirty="0"/>
          </a:p>
          <a:p>
            <a:r>
              <a:rPr lang="en-US" dirty="0"/>
              <a:t>Vladimir N. </a:t>
            </a:r>
            <a:r>
              <a:rPr lang="en-US" dirty="0" err="1"/>
              <a:t>Vapnik</a:t>
            </a:r>
            <a:r>
              <a:rPr lang="en-US" dirty="0"/>
              <a:t>. The Nature of Statistical </a:t>
            </a:r>
            <a:r>
              <a:rPr lang="en-US" dirty="0" smtClean="0"/>
              <a:t>Learning </a:t>
            </a:r>
            <a:r>
              <a:rPr lang="en-US" dirty="0"/>
              <a:t>Theory. </a:t>
            </a:r>
            <a:r>
              <a:rPr lang="en-US" dirty="0" smtClean="0"/>
              <a:t>(1995)</a:t>
            </a:r>
          </a:p>
          <a:p>
            <a:r>
              <a:rPr lang="en-US" dirty="0" err="1"/>
              <a:t>Blackard</a:t>
            </a:r>
            <a:r>
              <a:rPr lang="en-US" dirty="0"/>
              <a:t>. Comparative accuracies of artificial </a:t>
            </a:r>
            <a:r>
              <a:rPr lang="en-US" dirty="0" smtClean="0"/>
              <a:t>neural </a:t>
            </a:r>
            <a:r>
              <a:rPr lang="en-US" dirty="0"/>
              <a:t>networks and discriminant analysis in predicting forest cover types from cartographic variables. (</a:t>
            </a:r>
            <a:r>
              <a:rPr lang="en-US" dirty="0" smtClean="0"/>
              <a:t>1999 )</a:t>
            </a:r>
            <a:endParaRPr lang="en-US" dirty="0"/>
          </a:p>
          <a:p>
            <a:r>
              <a:rPr lang="en-US" dirty="0"/>
              <a:t> M. </a:t>
            </a:r>
            <a:r>
              <a:rPr lang="en-US" dirty="0" err="1"/>
              <a:t>Grabner</a:t>
            </a:r>
            <a:r>
              <a:rPr lang="en-US" dirty="0"/>
              <a:t> H. </a:t>
            </a:r>
            <a:r>
              <a:rPr lang="en-US" dirty="0" err="1"/>
              <a:t>Grabner</a:t>
            </a:r>
            <a:r>
              <a:rPr lang="en-US" dirty="0"/>
              <a:t> and H. </a:t>
            </a:r>
            <a:r>
              <a:rPr lang="en-US" dirty="0" err="1"/>
              <a:t>Bischof</a:t>
            </a:r>
            <a:r>
              <a:rPr lang="en-US" dirty="0"/>
              <a:t>. Real</a:t>
            </a:r>
            <a:r>
              <a:rPr lang="en-US" dirty="0" smtClean="0"/>
              <a:t>-time </a:t>
            </a:r>
            <a:r>
              <a:rPr lang="en-US" dirty="0"/>
              <a:t>tracking via on-line boosting. </a:t>
            </a:r>
            <a:r>
              <a:rPr lang="en-US" dirty="0" smtClean="0"/>
              <a:t>(2006). </a:t>
            </a:r>
          </a:p>
          <a:p>
            <a:r>
              <a:rPr lang="en-US" dirty="0"/>
              <a:t>by P Viola, M Jones </a:t>
            </a:r>
          </a:p>
          <a:p>
            <a:r>
              <a:rPr lang="en-US" dirty="0"/>
              <a:t>P Viola, M Jones </a:t>
            </a:r>
            <a:r>
              <a:rPr lang="en-US" dirty="0" smtClean="0"/>
              <a:t>,Rapid </a:t>
            </a:r>
            <a:r>
              <a:rPr lang="en-US" dirty="0"/>
              <a:t>object detection using a boosted cascade of simple </a:t>
            </a:r>
            <a:r>
              <a:rPr lang="en-US" dirty="0" smtClean="0"/>
              <a:t>features (2001)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37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Support Vector </a:t>
            </a:r>
            <a:r>
              <a:rPr lang="en-US" dirty="0" smtClean="0">
                <a:solidFill>
                  <a:schemeClr val="tx1"/>
                </a:solidFill>
              </a:rPr>
              <a:t>Machines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Maximum margin classifiers [</a:t>
            </a:r>
            <a:r>
              <a:rPr lang="en-US" sz="2400" dirty="0" err="1" smtClean="0">
                <a:solidFill>
                  <a:schemeClr val="tx1"/>
                </a:solidFill>
              </a:rPr>
              <a:t>Vapnik</a:t>
            </a:r>
            <a:r>
              <a:rPr lang="en-US" sz="2400" dirty="0" smtClean="0">
                <a:solidFill>
                  <a:schemeClr val="tx1"/>
                </a:solidFill>
              </a:rPr>
              <a:t>, 95]</a:t>
            </a:r>
            <a:endParaRPr lang="en-US" dirty="0"/>
          </a:p>
        </p:txBody>
      </p:sp>
      <p:pic>
        <p:nvPicPr>
          <p:cNvPr id="9" name="Picture 8" descr="dia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90" y="1893292"/>
            <a:ext cx="5551918" cy="4163939"/>
          </a:xfrm>
          <a:prstGeom prst="rect">
            <a:avLst/>
          </a:prstGeom>
        </p:spPr>
      </p:pic>
      <p:pic>
        <p:nvPicPr>
          <p:cNvPr id="10" name="Picture 9" descr="dia2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324" y="1600200"/>
            <a:ext cx="5942708" cy="44570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" y="5872565"/>
            <a:ext cx="286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Linearly separable dataset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754376" y="5920891"/>
            <a:ext cx="3932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Nonlinear SVM using Mercer Kernel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279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00100"/>
            <a:ext cx="8229600" cy="16002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Support Vector Machines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Risk minimization and VC (</a:t>
            </a:r>
            <a:r>
              <a:rPr lang="en-US" sz="3200" dirty="0" err="1" smtClean="0">
                <a:solidFill>
                  <a:schemeClr val="tx1"/>
                </a:solidFill>
              </a:rPr>
              <a:t>Vapnik-Chervolenski</a:t>
            </a:r>
            <a:r>
              <a:rPr lang="en-US" sz="3200" dirty="0" smtClean="0">
                <a:solidFill>
                  <a:schemeClr val="tx1"/>
                </a:solidFill>
              </a:rPr>
              <a:t>) dimension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24" y="2953689"/>
            <a:ext cx="7850261" cy="102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41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Support Vector Machines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Primal and dual problem formulations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40858"/>
            <a:ext cx="7134908" cy="17123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28231" y="1658724"/>
            <a:ext cx="2803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Primal formulation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41" y="5268153"/>
            <a:ext cx="7468017" cy="9213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81799" y="4997526"/>
            <a:ext cx="156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Loss function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52" y="3969725"/>
            <a:ext cx="4561639" cy="11021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1706" y="3995535"/>
            <a:ext cx="1355835" cy="8082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1922" y="4068431"/>
            <a:ext cx="1574878" cy="83039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86429" y="3611571"/>
            <a:ext cx="1965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Dual formulation</a:t>
            </a:r>
            <a:endParaRPr lang="en-US" dirty="0"/>
          </a:p>
        </p:txBody>
      </p:sp>
      <p:pic>
        <p:nvPicPr>
          <p:cNvPr id="1025" name="Picture 1"/>
          <p:cNvPicPr>
            <a:picLocks noGrp="1"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0" y="1600200"/>
            <a:ext cx="3124200" cy="452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6327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Support Vector Machines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Offline training methods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2789077"/>
            <a:ext cx="8229600" cy="1844844"/>
          </a:xfrm>
        </p:spPr>
        <p:txBody>
          <a:bodyPr/>
          <a:lstStyle/>
          <a:p>
            <a:r>
              <a:rPr lang="en-US" dirty="0" smtClean="0"/>
              <a:t>Interior point methods for Quadratic Programming</a:t>
            </a:r>
          </a:p>
          <a:p>
            <a:r>
              <a:rPr lang="en-US" dirty="0" smtClean="0"/>
              <a:t>Segmentation – based methods</a:t>
            </a:r>
          </a:p>
          <a:p>
            <a:pPr lvl="1"/>
            <a:r>
              <a:rPr lang="en-US" dirty="0" smtClean="0"/>
              <a:t>Sequential Minimal Optimization</a:t>
            </a:r>
          </a:p>
          <a:p>
            <a:r>
              <a:rPr lang="en-US" dirty="0" smtClean="0"/>
              <a:t>Gradient-based methods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218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19388</TotalTime>
  <Words>2370</Words>
  <Application>Microsoft Macintosh PowerPoint</Application>
  <PresentationFormat>On-screen Show (4:3)</PresentationFormat>
  <Paragraphs>278</Paragraphs>
  <Slides>58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Executive</vt:lpstr>
      <vt:lpstr>Online boosting algorithm based on two-phase SVM training and its application to image processing</vt:lpstr>
      <vt:lpstr>Contents</vt:lpstr>
      <vt:lpstr>Contents</vt:lpstr>
      <vt:lpstr>Contents</vt:lpstr>
      <vt:lpstr>Introduction </vt:lpstr>
      <vt:lpstr>Support Vector Machines Maximum margin classifiers [Vapnik, 95]</vt:lpstr>
      <vt:lpstr>Support Vector Machines Risk minimization and VC (Vapnik-Chervolenski) dimension</vt:lpstr>
      <vt:lpstr>Support Vector Machines Primal and dual problem formulations</vt:lpstr>
      <vt:lpstr>Support Vector Machines Offline training methods</vt:lpstr>
      <vt:lpstr>Support Vector Machines Stochastic Gradient Descent based methods (online)</vt:lpstr>
      <vt:lpstr>Support Vector Machines Stochastic Gradient Descent based methods</vt:lpstr>
      <vt:lpstr>Support Vector Machines Norma [Kivinen 2004]</vt:lpstr>
      <vt:lpstr>Support Vector Machines Pegasos</vt:lpstr>
      <vt:lpstr>Support Vector Machines Introducing Mercer kernels</vt:lpstr>
      <vt:lpstr>Support Vector Machines Drawbacks of Kernel SVM</vt:lpstr>
      <vt:lpstr>Our Algorithm Introducing boosting</vt:lpstr>
      <vt:lpstr>Boosting</vt:lpstr>
      <vt:lpstr>AdaBoost</vt:lpstr>
      <vt:lpstr>Online boosting (Grabner et.al.)</vt:lpstr>
      <vt:lpstr>Inspiration AdaBoost</vt:lpstr>
      <vt:lpstr>Our Algorithm Idea: Two-step linear Pegasos</vt:lpstr>
      <vt:lpstr>Our Algorithm Diagram: Classification</vt:lpstr>
      <vt:lpstr>Our Algorithm Diagram: Training</vt:lpstr>
      <vt:lpstr>Our Algorithm Two-step linear Pegasos</vt:lpstr>
      <vt:lpstr>Our Algorithm Convergence process</vt:lpstr>
      <vt:lpstr>Our Algorithm Convergence process</vt:lpstr>
      <vt:lpstr>Our Algorithm Comparison to Kernel SVM</vt:lpstr>
      <vt:lpstr>Our Algorithm Comparison to other methods</vt:lpstr>
      <vt:lpstr>Our Algorithm Comparison to other methods</vt:lpstr>
      <vt:lpstr>Our Algorithm Comparison to AdaBoost</vt:lpstr>
      <vt:lpstr>Our Algorithm Comparison to online boosting</vt:lpstr>
      <vt:lpstr>Summary of the first part</vt:lpstr>
      <vt:lpstr>GPGPU computation and its relevance to the proposed method</vt:lpstr>
      <vt:lpstr>iPhone programmable graphics pipeline</vt:lpstr>
      <vt:lpstr>iPhone programmable graphics pipeline PowerVR SGX architecture</vt:lpstr>
      <vt:lpstr>GPUImage programming library</vt:lpstr>
      <vt:lpstr>Algorithm implementation Tracking as a classification problem</vt:lpstr>
      <vt:lpstr>Algorithm implementation Boosting simple features</vt:lpstr>
      <vt:lpstr>Algorithm implementation Choosing right features for parallel processing</vt:lpstr>
      <vt:lpstr>Algorithm implementation Minimalized features</vt:lpstr>
      <vt:lpstr>Pegasos modified for parallel processing</vt:lpstr>
      <vt:lpstr>Algorithm implementation Combined online and batch learning</vt:lpstr>
      <vt:lpstr>Algorithm implementation Resulting Graphics pipeline</vt:lpstr>
      <vt:lpstr>Implementation results</vt:lpstr>
      <vt:lpstr>Implementation results</vt:lpstr>
      <vt:lpstr>Implementation results</vt:lpstr>
      <vt:lpstr>Relation of proposed implementation to existing work</vt:lpstr>
      <vt:lpstr>Relation of proposed implementation to existing work Introducing FERNs for image processing</vt:lpstr>
      <vt:lpstr>Adapting Ferns for use with our method</vt:lpstr>
      <vt:lpstr>Relation of proposed implementation to existing work</vt:lpstr>
      <vt:lpstr>Texture recognition with Ferns Implementation of simple texture recognition on iPhone GPU </vt:lpstr>
      <vt:lpstr>Texture recognition with Ferns Implementation of simple texture recognition on iPhone GPU </vt:lpstr>
      <vt:lpstr> Texture recognition with Ferns Results </vt:lpstr>
      <vt:lpstr>Implementation results: Conclusion.</vt:lpstr>
      <vt:lpstr>Spectrum of related classification methods</vt:lpstr>
      <vt:lpstr>Method comparison</vt:lpstr>
      <vt:lpstr>Conclusion</vt:lpstr>
      <vt:lpstr>References</vt:lpstr>
    </vt:vector>
  </TitlesOfParts>
  <Company>Tokodai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Seva Yugov</dc:creator>
  <cp:lastModifiedBy>Seva Yugov</cp:lastModifiedBy>
  <cp:revision>150</cp:revision>
  <dcterms:created xsi:type="dcterms:W3CDTF">2012-06-01T23:06:28Z</dcterms:created>
  <dcterms:modified xsi:type="dcterms:W3CDTF">2013-08-06T12:16:24Z</dcterms:modified>
</cp:coreProperties>
</file>